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 ContentType="application/vnd.ms-exce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0"/>
  </p:notesMasterIdLst>
  <p:sldIdLst>
    <p:sldId id="266" r:id="rId3"/>
    <p:sldId id="275" r:id="rId4"/>
    <p:sldId id="257" r:id="rId5"/>
    <p:sldId id="267" r:id="rId6"/>
    <p:sldId id="268" r:id="rId7"/>
    <p:sldId id="273" r:id="rId8"/>
    <p:sldId id="274" r:id="rId9"/>
  </p:sldIdLst>
  <p:sldSz cx="9144000" cy="6858000" type="screen4x3"/>
  <p:notesSz cx="9236075" cy="6950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002299" cy="347504"/>
          </a:xfrm>
          <a:prstGeom prst="rect">
            <a:avLst/>
          </a:prstGeom>
        </p:spPr>
        <p:txBody>
          <a:bodyPr vert="horz" lIns="92486" tIns="46243" rIns="92486" bIns="46243"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232176" y="0"/>
            <a:ext cx="4002299" cy="347504"/>
          </a:xfrm>
          <a:prstGeom prst="rect">
            <a:avLst/>
          </a:prstGeom>
        </p:spPr>
        <p:txBody>
          <a:bodyPr vert="horz" lIns="92486" tIns="46243" rIns="92486" bIns="46243" rtlCol="0"/>
          <a:lstStyle>
            <a:lvl1pPr algn="r" fontAlgn="auto">
              <a:spcBef>
                <a:spcPts val="0"/>
              </a:spcBef>
              <a:spcAft>
                <a:spcPts val="0"/>
              </a:spcAft>
              <a:defRPr sz="1200" smtClean="0">
                <a:latin typeface="+mn-lt"/>
              </a:defRPr>
            </a:lvl1pPr>
          </a:lstStyle>
          <a:p>
            <a:pPr>
              <a:defRPr/>
            </a:pPr>
            <a:fld id="{836EB3EF-93D4-429C-B8D4-509C68AB1CCC}" type="datetimeFigureOut">
              <a:rPr lang="en-US"/>
              <a:pPr>
                <a:defRPr/>
              </a:pPr>
              <a:t>03/10/2020</a:t>
            </a:fld>
            <a:endParaRPr lang="en-US"/>
          </a:p>
        </p:txBody>
      </p:sp>
      <p:sp>
        <p:nvSpPr>
          <p:cNvPr id="4" name="Slide Image Placeholder 3"/>
          <p:cNvSpPr>
            <a:spLocks noGrp="1" noRot="1" noChangeAspect="1"/>
          </p:cNvSpPr>
          <p:nvPr>
            <p:ph type="sldImg" idx="2"/>
          </p:nvPr>
        </p:nvSpPr>
        <p:spPr>
          <a:xfrm>
            <a:off x="2881313" y="520700"/>
            <a:ext cx="3473450" cy="2606675"/>
          </a:xfrm>
          <a:prstGeom prst="rect">
            <a:avLst/>
          </a:prstGeom>
          <a:noFill/>
          <a:ln w="12700">
            <a:solidFill>
              <a:prstClr val="black"/>
            </a:solidFill>
          </a:ln>
        </p:spPr>
        <p:txBody>
          <a:bodyPr vert="horz" lIns="92486" tIns="46243" rIns="92486" bIns="46243" rtlCol="0" anchor="ctr"/>
          <a:lstStyle/>
          <a:p>
            <a:pPr lvl="0"/>
            <a:endParaRPr lang="en-US" noProof="0"/>
          </a:p>
        </p:txBody>
      </p:sp>
      <p:sp>
        <p:nvSpPr>
          <p:cNvPr id="5" name="Notes Placeholder 4"/>
          <p:cNvSpPr>
            <a:spLocks noGrp="1"/>
          </p:cNvSpPr>
          <p:nvPr>
            <p:ph type="body" sz="quarter" idx="3"/>
          </p:nvPr>
        </p:nvSpPr>
        <p:spPr>
          <a:xfrm>
            <a:off x="923608" y="3301289"/>
            <a:ext cx="7388860" cy="3127534"/>
          </a:xfrm>
          <a:prstGeom prst="rect">
            <a:avLst/>
          </a:prstGeom>
        </p:spPr>
        <p:txBody>
          <a:bodyPr vert="horz" lIns="92486" tIns="46243" rIns="92486" bIns="4624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6600963"/>
            <a:ext cx="4002299" cy="347504"/>
          </a:xfrm>
          <a:prstGeom prst="rect">
            <a:avLst/>
          </a:prstGeom>
        </p:spPr>
        <p:txBody>
          <a:bodyPr vert="horz" lIns="92486" tIns="46243" rIns="92486" bIns="46243"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232176" y="6600963"/>
            <a:ext cx="4002299" cy="347504"/>
          </a:xfrm>
          <a:prstGeom prst="rect">
            <a:avLst/>
          </a:prstGeom>
        </p:spPr>
        <p:txBody>
          <a:bodyPr vert="horz" lIns="92486" tIns="46243" rIns="92486" bIns="46243" rtlCol="0" anchor="b"/>
          <a:lstStyle>
            <a:lvl1pPr algn="r" fontAlgn="auto">
              <a:spcBef>
                <a:spcPts val="0"/>
              </a:spcBef>
              <a:spcAft>
                <a:spcPts val="0"/>
              </a:spcAft>
              <a:defRPr sz="1200" smtClean="0">
                <a:latin typeface="+mn-lt"/>
              </a:defRPr>
            </a:lvl1pPr>
          </a:lstStyle>
          <a:p>
            <a:pPr>
              <a:defRPr/>
            </a:pPr>
            <a:fld id="{5527680B-7273-404B-A296-93676DA2C1E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84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p>
        </p:txBody>
      </p:sp>
      <p:sp>
        <p:nvSpPr>
          <p:cNvPr id="184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B04A9ABE-13FE-4377-A2AA-34C865E1B415}" type="datetime8">
              <a:rPr lang="en-US"/>
              <a:pPr fontAlgn="base">
                <a:spcBef>
                  <a:spcPct val="0"/>
                </a:spcBef>
                <a:spcAft>
                  <a:spcPct val="0"/>
                </a:spcAft>
              </a:pPr>
              <a:t>03/10/2020 10:10 AM</a:t>
            </a:fld>
            <a:endParaRPr lang="en-US"/>
          </a:p>
        </p:txBody>
      </p:sp>
      <p:sp>
        <p:nvSpPr>
          <p:cNvPr id="18437" name="Footer Placeholder 5"/>
          <p:cNvSpPr>
            <a:spLocks noGrp="1"/>
          </p:cNvSpPr>
          <p:nvPr>
            <p:ph type="ftr" sz="quarter" idx="4"/>
          </p:nvPr>
        </p:nvSpPr>
        <p:spPr bwMode="auto">
          <a:xfrm>
            <a:off x="3" y="6600963"/>
            <a:ext cx="8312468" cy="347504"/>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z="50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p>
          <a:p>
            <a:pPr fontAlgn="base">
              <a:spcBef>
                <a:spcPct val="0"/>
              </a:spcBef>
              <a:spcAft>
                <a:spcPct val="0"/>
              </a:spcAft>
            </a:pPr>
            <a:endParaRPr lang="en-US" sz="500"/>
          </a:p>
        </p:txBody>
      </p:sp>
      <p:sp>
        <p:nvSpPr>
          <p:cNvPr id="18438" name="Slide Number Placeholder 6"/>
          <p:cNvSpPr>
            <a:spLocks noGrp="1"/>
          </p:cNvSpPr>
          <p:nvPr>
            <p:ph type="sldNum" sz="quarter" idx="5"/>
          </p:nvPr>
        </p:nvSpPr>
        <p:spPr bwMode="auto">
          <a:xfrm>
            <a:off x="8312471" y="6600963"/>
            <a:ext cx="922005" cy="347504"/>
          </a:xfrm>
          <a:noFill/>
          <a:ln>
            <a:miter lim="800000"/>
            <a:headEnd/>
            <a:tailEnd/>
          </a:ln>
        </p:spPr>
        <p:txBody>
          <a:bodyPr wrap="square" numCol="1" anchorCtr="0" compatLnSpc="1">
            <a:prstTxWarp prst="textNoShape">
              <a:avLst/>
            </a:prstTxWarp>
          </a:bodyPr>
          <a:lstStyle/>
          <a:p>
            <a:pPr fontAlgn="base">
              <a:spcBef>
                <a:spcPct val="0"/>
              </a:spcBef>
              <a:spcAft>
                <a:spcPct val="0"/>
              </a:spcAft>
            </a:pPr>
            <a:fld id="{845DA658-1E21-4CE0-853B-39946F779001}" type="slidenum">
              <a:rPr lang="en-US"/>
              <a:pPr fontAlgn="base">
                <a:spcBef>
                  <a:spcPct val="0"/>
                </a:spcBef>
                <a:spcAft>
                  <a:spcPct val="0"/>
                </a:spcAft>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84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p>
        </p:txBody>
      </p:sp>
      <p:sp>
        <p:nvSpPr>
          <p:cNvPr id="184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B04A9ABE-13FE-4377-A2AA-34C865E1B415}" type="datetime8">
              <a:rPr lang="en-US"/>
              <a:pPr fontAlgn="base">
                <a:spcBef>
                  <a:spcPct val="0"/>
                </a:spcBef>
                <a:spcAft>
                  <a:spcPct val="0"/>
                </a:spcAft>
              </a:pPr>
              <a:t>03/10/2020 10:10 AM</a:t>
            </a:fld>
            <a:endParaRPr lang="en-US"/>
          </a:p>
        </p:txBody>
      </p:sp>
      <p:sp>
        <p:nvSpPr>
          <p:cNvPr id="18437" name="Footer Placeholder 5"/>
          <p:cNvSpPr>
            <a:spLocks noGrp="1"/>
          </p:cNvSpPr>
          <p:nvPr>
            <p:ph type="ftr" sz="quarter" idx="4"/>
          </p:nvPr>
        </p:nvSpPr>
        <p:spPr bwMode="auto">
          <a:xfrm>
            <a:off x="3" y="6600963"/>
            <a:ext cx="8312468" cy="347504"/>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z="50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p>
          <a:p>
            <a:pPr fontAlgn="base">
              <a:spcBef>
                <a:spcPct val="0"/>
              </a:spcBef>
              <a:spcAft>
                <a:spcPct val="0"/>
              </a:spcAft>
            </a:pPr>
            <a:endParaRPr lang="en-US" sz="500"/>
          </a:p>
        </p:txBody>
      </p:sp>
      <p:sp>
        <p:nvSpPr>
          <p:cNvPr id="18438" name="Slide Number Placeholder 6"/>
          <p:cNvSpPr>
            <a:spLocks noGrp="1"/>
          </p:cNvSpPr>
          <p:nvPr>
            <p:ph type="sldNum" sz="quarter" idx="5"/>
          </p:nvPr>
        </p:nvSpPr>
        <p:spPr bwMode="auto">
          <a:xfrm>
            <a:off x="8312471" y="6600963"/>
            <a:ext cx="922005" cy="347504"/>
          </a:xfrm>
          <a:noFill/>
          <a:ln>
            <a:miter lim="800000"/>
            <a:headEnd/>
            <a:tailEnd/>
          </a:ln>
        </p:spPr>
        <p:txBody>
          <a:bodyPr wrap="square" numCol="1" anchorCtr="0" compatLnSpc="1">
            <a:prstTxWarp prst="textNoShape">
              <a:avLst/>
            </a:prstTxWarp>
          </a:bodyPr>
          <a:lstStyle/>
          <a:p>
            <a:pPr fontAlgn="base">
              <a:spcBef>
                <a:spcPct val="0"/>
              </a:spcBef>
              <a:spcAft>
                <a:spcPct val="0"/>
              </a:spcAft>
            </a:pPr>
            <a:fld id="{845DA658-1E21-4CE0-853B-39946F779001}"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275129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84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p>
        </p:txBody>
      </p:sp>
      <p:sp>
        <p:nvSpPr>
          <p:cNvPr id="184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B04A9ABE-13FE-4377-A2AA-34C865E1B415}" type="datetime8">
              <a:rPr lang="en-US"/>
              <a:pPr fontAlgn="base">
                <a:spcBef>
                  <a:spcPct val="0"/>
                </a:spcBef>
                <a:spcAft>
                  <a:spcPct val="0"/>
                </a:spcAft>
              </a:pPr>
              <a:t>03/10/2020 10:10 AM</a:t>
            </a:fld>
            <a:endParaRPr lang="en-US"/>
          </a:p>
        </p:txBody>
      </p:sp>
      <p:sp>
        <p:nvSpPr>
          <p:cNvPr id="18437" name="Footer Placeholder 5"/>
          <p:cNvSpPr>
            <a:spLocks noGrp="1"/>
          </p:cNvSpPr>
          <p:nvPr>
            <p:ph type="ftr" sz="quarter" idx="4"/>
          </p:nvPr>
        </p:nvSpPr>
        <p:spPr bwMode="auto">
          <a:xfrm>
            <a:off x="3" y="6600963"/>
            <a:ext cx="8312468" cy="347504"/>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z="50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p>
          <a:p>
            <a:pPr fontAlgn="base">
              <a:spcBef>
                <a:spcPct val="0"/>
              </a:spcBef>
              <a:spcAft>
                <a:spcPct val="0"/>
              </a:spcAft>
            </a:pPr>
            <a:endParaRPr lang="en-US" sz="500"/>
          </a:p>
        </p:txBody>
      </p:sp>
      <p:sp>
        <p:nvSpPr>
          <p:cNvPr id="18438" name="Slide Number Placeholder 6"/>
          <p:cNvSpPr>
            <a:spLocks noGrp="1"/>
          </p:cNvSpPr>
          <p:nvPr>
            <p:ph type="sldNum" sz="quarter" idx="5"/>
          </p:nvPr>
        </p:nvSpPr>
        <p:spPr bwMode="auto">
          <a:xfrm>
            <a:off x="8312471" y="6600963"/>
            <a:ext cx="922005" cy="347504"/>
          </a:xfrm>
          <a:noFill/>
          <a:ln>
            <a:miter lim="800000"/>
            <a:headEnd/>
            <a:tailEnd/>
          </a:ln>
        </p:spPr>
        <p:txBody>
          <a:bodyPr wrap="square" numCol="1" anchorCtr="0" compatLnSpc="1">
            <a:prstTxWarp prst="textNoShape">
              <a:avLst/>
            </a:prstTxWarp>
          </a:bodyPr>
          <a:lstStyle/>
          <a:p>
            <a:pPr fontAlgn="base">
              <a:spcBef>
                <a:spcPct val="0"/>
              </a:spcBef>
              <a:spcAft>
                <a:spcPct val="0"/>
              </a:spcAft>
            </a:pPr>
            <a:fld id="{845DA658-1E21-4CE0-853B-39946F779001}"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349613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84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p>
        </p:txBody>
      </p:sp>
      <p:sp>
        <p:nvSpPr>
          <p:cNvPr id="184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B04A9ABE-13FE-4377-A2AA-34C865E1B415}" type="datetime8">
              <a:rPr lang="en-US"/>
              <a:pPr fontAlgn="base">
                <a:spcBef>
                  <a:spcPct val="0"/>
                </a:spcBef>
                <a:spcAft>
                  <a:spcPct val="0"/>
                </a:spcAft>
              </a:pPr>
              <a:t>03/10/2020 10:10 AM</a:t>
            </a:fld>
            <a:endParaRPr lang="en-US"/>
          </a:p>
        </p:txBody>
      </p:sp>
      <p:sp>
        <p:nvSpPr>
          <p:cNvPr id="18437" name="Footer Placeholder 5"/>
          <p:cNvSpPr>
            <a:spLocks noGrp="1"/>
          </p:cNvSpPr>
          <p:nvPr>
            <p:ph type="ftr" sz="quarter" idx="4"/>
          </p:nvPr>
        </p:nvSpPr>
        <p:spPr bwMode="auto">
          <a:xfrm>
            <a:off x="3" y="6600963"/>
            <a:ext cx="8312468" cy="347504"/>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z="50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p>
          <a:p>
            <a:pPr fontAlgn="base">
              <a:spcBef>
                <a:spcPct val="0"/>
              </a:spcBef>
              <a:spcAft>
                <a:spcPct val="0"/>
              </a:spcAft>
            </a:pPr>
            <a:endParaRPr lang="en-US" sz="500"/>
          </a:p>
        </p:txBody>
      </p:sp>
      <p:sp>
        <p:nvSpPr>
          <p:cNvPr id="18438" name="Slide Number Placeholder 6"/>
          <p:cNvSpPr>
            <a:spLocks noGrp="1"/>
          </p:cNvSpPr>
          <p:nvPr>
            <p:ph type="sldNum" sz="quarter" idx="5"/>
          </p:nvPr>
        </p:nvSpPr>
        <p:spPr bwMode="auto">
          <a:xfrm>
            <a:off x="8312471" y="6600963"/>
            <a:ext cx="922005" cy="347504"/>
          </a:xfrm>
          <a:noFill/>
          <a:ln>
            <a:miter lim="800000"/>
            <a:headEnd/>
            <a:tailEnd/>
          </a:ln>
        </p:spPr>
        <p:txBody>
          <a:bodyPr wrap="square" numCol="1" anchorCtr="0" compatLnSpc="1">
            <a:prstTxWarp prst="textNoShape">
              <a:avLst/>
            </a:prstTxWarp>
          </a:bodyPr>
          <a:lstStyle/>
          <a:p>
            <a:pPr fontAlgn="base">
              <a:spcBef>
                <a:spcPct val="0"/>
              </a:spcBef>
              <a:spcAft>
                <a:spcPct val="0"/>
              </a:spcAft>
            </a:pPr>
            <a:fld id="{845DA658-1E21-4CE0-853B-39946F779001}"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3435240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84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p>
        </p:txBody>
      </p:sp>
      <p:sp>
        <p:nvSpPr>
          <p:cNvPr id="184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B04A9ABE-13FE-4377-A2AA-34C865E1B415}" type="datetime8">
              <a:rPr lang="en-US"/>
              <a:pPr fontAlgn="base">
                <a:spcBef>
                  <a:spcPct val="0"/>
                </a:spcBef>
                <a:spcAft>
                  <a:spcPct val="0"/>
                </a:spcAft>
              </a:pPr>
              <a:t>03/10/2020 10:10 AM</a:t>
            </a:fld>
            <a:endParaRPr lang="en-US"/>
          </a:p>
        </p:txBody>
      </p:sp>
      <p:sp>
        <p:nvSpPr>
          <p:cNvPr id="18437" name="Footer Placeholder 5"/>
          <p:cNvSpPr>
            <a:spLocks noGrp="1"/>
          </p:cNvSpPr>
          <p:nvPr>
            <p:ph type="ftr" sz="quarter" idx="4"/>
          </p:nvPr>
        </p:nvSpPr>
        <p:spPr bwMode="auto">
          <a:xfrm>
            <a:off x="3" y="6600963"/>
            <a:ext cx="8312468" cy="347504"/>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z="50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p>
          <a:p>
            <a:pPr fontAlgn="base">
              <a:spcBef>
                <a:spcPct val="0"/>
              </a:spcBef>
              <a:spcAft>
                <a:spcPct val="0"/>
              </a:spcAft>
            </a:pPr>
            <a:endParaRPr lang="en-US" sz="500"/>
          </a:p>
        </p:txBody>
      </p:sp>
      <p:sp>
        <p:nvSpPr>
          <p:cNvPr id="18438" name="Slide Number Placeholder 6"/>
          <p:cNvSpPr>
            <a:spLocks noGrp="1"/>
          </p:cNvSpPr>
          <p:nvPr>
            <p:ph type="sldNum" sz="quarter" idx="5"/>
          </p:nvPr>
        </p:nvSpPr>
        <p:spPr bwMode="auto">
          <a:xfrm>
            <a:off x="8312471" y="6600963"/>
            <a:ext cx="922005" cy="347504"/>
          </a:xfrm>
          <a:noFill/>
          <a:ln>
            <a:miter lim="800000"/>
            <a:headEnd/>
            <a:tailEnd/>
          </a:ln>
        </p:spPr>
        <p:txBody>
          <a:bodyPr wrap="square" numCol="1" anchorCtr="0" compatLnSpc="1">
            <a:prstTxWarp prst="textNoShape">
              <a:avLst/>
            </a:prstTxWarp>
          </a:bodyPr>
          <a:lstStyle/>
          <a:p>
            <a:pPr fontAlgn="base">
              <a:spcBef>
                <a:spcPct val="0"/>
              </a:spcBef>
              <a:spcAft>
                <a:spcPct val="0"/>
              </a:spcAft>
            </a:pPr>
            <a:fld id="{845DA658-1E21-4CE0-853B-39946F779001}"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3688977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dirty="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58812"/>
          </a:xfrm>
          <a:prstGeom prst="rect">
            <a:avLst/>
          </a:prstGeom>
        </p:spPr>
        <p:txBody>
          <a:bodyPr vert="horz" wrap="square" lIns="0" tIns="0" rIns="0" bIns="0" rtlCol="0" anchor="t">
            <a:spAutoFit/>
          </a:bodyPr>
          <a:lstStyle/>
          <a:p>
            <a:r>
              <a:rPr lang="en-US" dirty="0"/>
              <a:t>Click to edit Master title style</a:t>
            </a:r>
          </a:p>
        </p:txBody>
      </p:sp>
      <p:sp>
        <p:nvSpPr>
          <p:cNvPr id="1027" name="Text Placeholder 2"/>
          <p:cNvSpPr>
            <a:spLocks noGrp="1"/>
          </p:cNvSpPr>
          <p:nvPr>
            <p:ph type="body" idx="1"/>
          </p:nvPr>
        </p:nvSpPr>
        <p:spPr bwMode="auto">
          <a:xfrm>
            <a:off x="381000" y="1412875"/>
            <a:ext cx="8382000" cy="2112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1" tx1="lt1" bg2="dk2" tx2="lt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88" r:id="rId10"/>
    <p:sldLayoutId id="2147483689" r:id="rId11"/>
    <p:sldLayoutId id="2147483677" r:id="rId12"/>
  </p:sldLayoutIdLst>
  <p:transition>
    <p:fade/>
  </p:transition>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fontAlgn="base">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4"/>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58812"/>
          </a:xfrm>
          <a:prstGeom prst="rect">
            <a:avLst/>
          </a:prstGeom>
        </p:spPr>
        <p:txBody>
          <a:bodyPr vert="horz" wrap="square" lIns="0" tIns="0" rIns="0" bIns="0" rtlCol="0" anchor="t">
            <a:spAutoFit/>
          </a:bodyPr>
          <a:lstStyle/>
          <a:p>
            <a:r>
              <a:rPr lang="en-US" dirty="0"/>
              <a:t>Click to edit Master title style</a:t>
            </a:r>
          </a:p>
        </p:txBody>
      </p:sp>
      <p:sp>
        <p:nvSpPr>
          <p:cNvPr id="14340" name="Text Placeholder 2"/>
          <p:cNvSpPr>
            <a:spLocks noGrp="1"/>
          </p:cNvSpPr>
          <p:nvPr>
            <p:ph type="body" idx="1"/>
          </p:nvPr>
        </p:nvSpPr>
        <p:spPr bwMode="auto">
          <a:xfrm>
            <a:off x="722313" y="1905000"/>
            <a:ext cx="8040687" cy="20859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7" r:id="rId1"/>
  </p:sldLayoutIdLst>
  <p:transition>
    <p:fade/>
  </p:transition>
  <p:txStyles>
    <p:titleStyle>
      <a:lvl1pPr algn="l" defTabSz="912813" rtl="0" fontAlgn="base">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fontAlgn="base">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Excel_97-2003_Worksheet.xls"/><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BC2B-D08C-47F1-9CA3-94D51231A757}"/>
              </a:ext>
            </a:extLst>
          </p:cNvPr>
          <p:cNvSpPr>
            <a:spLocks noGrp="1"/>
          </p:cNvSpPr>
          <p:nvPr>
            <p:ph type="ctrTitle"/>
          </p:nvPr>
        </p:nvSpPr>
        <p:spPr>
          <a:xfrm flipV="1">
            <a:off x="10363198" y="1905000"/>
            <a:ext cx="152401" cy="152399"/>
          </a:xfrm>
        </p:spPr>
        <p:txBody>
          <a:bodyPr/>
          <a:lstStyle/>
          <a:p>
            <a:pPr algn="ctr"/>
            <a:endParaRPr lang="en-US" sz="6000" dirty="0"/>
          </a:p>
        </p:txBody>
      </p:sp>
      <p:sp>
        <p:nvSpPr>
          <p:cNvPr id="3" name="Subtitle 2">
            <a:extLst>
              <a:ext uri="{FF2B5EF4-FFF2-40B4-BE49-F238E27FC236}">
                <a16:creationId xmlns:a16="http://schemas.microsoft.com/office/drawing/2014/main" id="{6F359BB9-DA11-444F-B1AC-721E50F00F59}"/>
              </a:ext>
            </a:extLst>
          </p:cNvPr>
          <p:cNvSpPr>
            <a:spLocks noGrp="1"/>
          </p:cNvSpPr>
          <p:nvPr>
            <p:ph type="subTitle" idx="1"/>
          </p:nvPr>
        </p:nvSpPr>
        <p:spPr>
          <a:xfrm flipV="1">
            <a:off x="9753598" y="6248399"/>
            <a:ext cx="45719" cy="838200"/>
          </a:xfrm>
        </p:spPr>
        <p:txBody>
          <a:bodyPr/>
          <a:lstStyle/>
          <a:p>
            <a:endParaRPr lang="en-US" dirty="0"/>
          </a:p>
        </p:txBody>
      </p:sp>
      <p:sp>
        <p:nvSpPr>
          <p:cNvPr id="4" name="Text Placeholder 3">
            <a:extLst>
              <a:ext uri="{FF2B5EF4-FFF2-40B4-BE49-F238E27FC236}">
                <a16:creationId xmlns:a16="http://schemas.microsoft.com/office/drawing/2014/main" id="{A91C9BB1-78CC-4FC2-9B6D-5F1E1AFFB7C9}"/>
              </a:ext>
            </a:extLst>
          </p:cNvPr>
          <p:cNvSpPr>
            <a:spLocks noGrp="1"/>
          </p:cNvSpPr>
          <p:nvPr>
            <p:ph type="body" sz="quarter" idx="10"/>
          </p:nvPr>
        </p:nvSpPr>
        <p:spPr>
          <a:xfrm>
            <a:off x="722049" y="2355850"/>
            <a:ext cx="7690114" cy="1384994"/>
          </a:xfrm>
        </p:spPr>
        <p:txBody>
          <a:bodyPr/>
          <a:lstStyle/>
          <a:p>
            <a:pPr algn="ctr"/>
            <a:r>
              <a:rPr lang="en-US" dirty="0"/>
              <a:t>2020   PROJECTS</a:t>
            </a:r>
          </a:p>
        </p:txBody>
      </p:sp>
    </p:spTree>
    <p:extLst>
      <p:ext uri="{BB962C8B-B14F-4D97-AF65-F5344CB8AC3E}">
        <p14:creationId xmlns:p14="http://schemas.microsoft.com/office/powerpoint/2010/main" val="168955368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18551-3226-4EE8-AD65-7483D471D543}"/>
              </a:ext>
            </a:extLst>
          </p:cNvPr>
          <p:cNvSpPr>
            <a:spLocks noGrp="1"/>
          </p:cNvSpPr>
          <p:nvPr>
            <p:ph type="title"/>
          </p:nvPr>
        </p:nvSpPr>
        <p:spPr/>
        <p:txBody>
          <a:bodyPr/>
          <a:lstStyle/>
          <a:p>
            <a:pPr algn="ctr"/>
            <a:r>
              <a:rPr lang="en-US" dirty="0"/>
              <a:t>City of McAlester </a:t>
            </a:r>
          </a:p>
        </p:txBody>
      </p:sp>
      <p:graphicFrame>
        <p:nvGraphicFramePr>
          <p:cNvPr id="5" name="Object 4">
            <a:extLst>
              <a:ext uri="{FF2B5EF4-FFF2-40B4-BE49-F238E27FC236}">
                <a16:creationId xmlns:a16="http://schemas.microsoft.com/office/drawing/2014/main" id="{5E3CACA6-04A8-43FE-AB2E-5C454626DB8E}"/>
              </a:ext>
            </a:extLst>
          </p:cNvPr>
          <p:cNvGraphicFramePr>
            <a:graphicFrameLocks noChangeAspect="1"/>
          </p:cNvGraphicFramePr>
          <p:nvPr>
            <p:extLst>
              <p:ext uri="{D42A27DB-BD31-4B8C-83A1-F6EECF244321}">
                <p14:modId xmlns:p14="http://schemas.microsoft.com/office/powerpoint/2010/main" val="1539872496"/>
              </p:ext>
            </p:extLst>
          </p:nvPr>
        </p:nvGraphicFramePr>
        <p:xfrm>
          <a:off x="211911" y="1371600"/>
          <a:ext cx="8703489" cy="5486400"/>
        </p:xfrm>
        <a:graphic>
          <a:graphicData uri="http://schemas.openxmlformats.org/presentationml/2006/ole">
            <mc:AlternateContent xmlns:mc="http://schemas.openxmlformats.org/markup-compatibility/2006">
              <mc:Choice xmlns:v="urn:schemas-microsoft-com:vml" Requires="v">
                <p:oleObj spid="_x0000_s2052" name="Worksheet" r:id="rId3" imgW="11372906" imgH="7429612" progId="Excel.Sheet.8">
                  <p:embed/>
                </p:oleObj>
              </mc:Choice>
              <mc:Fallback>
                <p:oleObj name="Worksheet" r:id="rId3" imgW="11372906" imgH="7429612" progId="Excel.Sheet.8">
                  <p:embed/>
                  <p:pic>
                    <p:nvPicPr>
                      <p:cNvPr id="0" name=""/>
                      <p:cNvPicPr/>
                      <p:nvPr/>
                    </p:nvPicPr>
                    <p:blipFill>
                      <a:blip r:embed="rId4"/>
                      <a:stretch>
                        <a:fillRect/>
                      </a:stretch>
                    </p:blipFill>
                    <p:spPr>
                      <a:xfrm>
                        <a:off x="211911" y="1371600"/>
                        <a:ext cx="8703489" cy="5486400"/>
                      </a:xfrm>
                      <a:prstGeom prst="rect">
                        <a:avLst/>
                      </a:prstGeom>
                    </p:spPr>
                  </p:pic>
                </p:oleObj>
              </mc:Fallback>
            </mc:AlternateContent>
          </a:graphicData>
        </a:graphic>
      </p:graphicFrame>
    </p:spTree>
    <p:extLst>
      <p:ext uri="{BB962C8B-B14F-4D97-AF65-F5344CB8AC3E}">
        <p14:creationId xmlns:p14="http://schemas.microsoft.com/office/powerpoint/2010/main" val="413715279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381001"/>
            <a:ext cx="7681913" cy="1066799"/>
          </a:xfrm>
        </p:spPr>
        <p:txBody>
          <a:bodyPr/>
          <a:lstStyle/>
          <a:p>
            <a:pPr algn="ctr" defTabSz="914363" fontAlgn="auto">
              <a:spcAft>
                <a:spcPts val="0"/>
              </a:spcAft>
              <a:defRPr/>
            </a:pPr>
            <a:r>
              <a:rPr lang="en-US" dirty="0"/>
              <a:t>Storm Water Projects</a:t>
            </a:r>
            <a:br>
              <a:rPr lang="en-US" dirty="0"/>
            </a:br>
            <a:endParaRPr dirty="0"/>
          </a:p>
        </p:txBody>
      </p:sp>
      <p:sp>
        <p:nvSpPr>
          <p:cNvPr id="3" name="Subtitle 2"/>
          <p:cNvSpPr>
            <a:spLocks noGrp="1"/>
          </p:cNvSpPr>
          <p:nvPr>
            <p:ph type="subTitle" idx="1"/>
          </p:nvPr>
        </p:nvSpPr>
        <p:spPr>
          <a:xfrm>
            <a:off x="730250" y="1295401"/>
            <a:ext cx="7804150" cy="5181598"/>
          </a:xfrm>
        </p:spPr>
        <p:txBody>
          <a:bodyPr rtlCol="0">
            <a:normAutofit/>
          </a:bodyPr>
          <a:lstStyle/>
          <a:p>
            <a:pPr defTabSz="914363" fontAlgn="auto">
              <a:spcAft>
                <a:spcPts val="0"/>
              </a:spcAft>
              <a:defRPr/>
            </a:pPr>
            <a:r>
              <a:rPr lang="en-US" sz="1800" b="1" dirty="0"/>
              <a:t>	</a:t>
            </a:r>
          </a:p>
          <a:p>
            <a:pPr defTabSz="914363" fontAlgn="auto">
              <a:spcAft>
                <a:spcPts val="0"/>
              </a:spcAft>
              <a:defRPr/>
            </a:pPr>
            <a:r>
              <a:rPr lang="en-US" sz="1800" b="1" dirty="0"/>
              <a:t>	</a:t>
            </a:r>
            <a:r>
              <a:rPr lang="en-US" sz="2000" b="1" dirty="0"/>
              <a:t>Saunier Way		Concrete Canal/Bank Stabilization		</a:t>
            </a:r>
          </a:p>
          <a:p>
            <a:pPr defTabSz="914363" fontAlgn="auto">
              <a:spcAft>
                <a:spcPts val="0"/>
              </a:spcAft>
              <a:defRPr/>
            </a:pPr>
            <a:r>
              <a:rPr lang="en-US" sz="2000" b="1" dirty="0"/>
              <a:t>14</a:t>
            </a:r>
            <a:r>
              <a:rPr lang="en-US" sz="2000" b="1" baseline="30000" dirty="0"/>
              <a:t>th</a:t>
            </a:r>
            <a:r>
              <a:rPr lang="en-US" sz="2000" b="1" dirty="0"/>
              <a:t> Street &amp; Newton Circle	Drainage Improvements/Flooding		</a:t>
            </a:r>
          </a:p>
          <a:p>
            <a:pPr defTabSz="914363" fontAlgn="auto">
              <a:spcAft>
                <a:spcPts val="0"/>
              </a:spcAft>
              <a:defRPr/>
            </a:pPr>
            <a:r>
              <a:rPr lang="en-US" sz="2000" b="1" dirty="0"/>
              <a:t>	Kiamichi Drive		Drainage/Exposed Line			</a:t>
            </a:r>
          </a:p>
          <a:p>
            <a:pPr defTabSz="914363" fontAlgn="auto">
              <a:spcAft>
                <a:spcPts val="0"/>
              </a:spcAft>
              <a:defRPr/>
            </a:pPr>
            <a:r>
              <a:rPr lang="en-US" sz="2000" b="1" dirty="0"/>
              <a:t>	Saunier Way		Separated Drainage/Sink Holes		</a:t>
            </a:r>
          </a:p>
          <a:p>
            <a:pPr defTabSz="914363" fontAlgn="auto">
              <a:spcAft>
                <a:spcPts val="0"/>
              </a:spcAft>
              <a:defRPr/>
            </a:pPr>
            <a:r>
              <a:rPr lang="en-US" sz="2000" b="1" dirty="0"/>
              <a:t>	Tanglewood Drive	Drainage/Street Reconstruction			</a:t>
            </a:r>
          </a:p>
          <a:p>
            <a:pPr defTabSz="914363" fontAlgn="auto">
              <a:spcAft>
                <a:spcPts val="0"/>
              </a:spcAft>
              <a:defRPr/>
            </a:pPr>
            <a:r>
              <a:rPr lang="en-US" sz="2000" b="1" dirty="0"/>
              <a:t>	Hunter Park		Drainage, Erosion			</a:t>
            </a:r>
          </a:p>
          <a:p>
            <a:pPr algn="ctr" defTabSz="914363" fontAlgn="auto">
              <a:spcAft>
                <a:spcPts val="0"/>
              </a:spcAft>
              <a:defRPr/>
            </a:pPr>
            <a:r>
              <a:rPr lang="en-US" sz="2000" b="1" dirty="0"/>
              <a:t>	      Numerous manhole replacements across the city		</a:t>
            </a:r>
          </a:p>
          <a:p>
            <a:pPr algn="ctr" defTabSz="914363" fontAlgn="auto">
              <a:spcAft>
                <a:spcPts val="0"/>
              </a:spcAft>
              <a:defRPr/>
            </a:pPr>
            <a:endParaRPr lang="en-US" sz="2000" b="1" dirty="0"/>
          </a:p>
          <a:p>
            <a:pPr algn="ctr" defTabSz="914363" fontAlgn="auto">
              <a:spcAft>
                <a:spcPts val="0"/>
              </a:spcAft>
              <a:defRPr/>
            </a:pPr>
            <a:r>
              <a:rPr lang="en-US" sz="2000" b="1" dirty="0"/>
              <a:t>Numerous separated drainage pipes across the city</a:t>
            </a:r>
          </a:p>
          <a:p>
            <a:pPr algn="ctr" defTabSz="914363" fontAlgn="auto">
              <a:spcAft>
                <a:spcPts val="0"/>
              </a:spcAft>
              <a:defRPr/>
            </a:pPr>
            <a:endParaRPr lang="en-US" sz="2000" b="1" dirty="0"/>
          </a:p>
          <a:p>
            <a:pPr algn="ctr" defTabSz="914363" fontAlgn="auto">
              <a:spcAft>
                <a:spcPts val="0"/>
              </a:spcAft>
              <a:defRPr/>
            </a:pPr>
            <a:r>
              <a:rPr lang="en-US" sz="2000" b="1" dirty="0"/>
              <a:t>Numerous eroded areas across the city</a:t>
            </a:r>
          </a:p>
          <a:p>
            <a:pPr defTabSz="914363" fontAlgn="auto">
              <a:spcAft>
                <a:spcPts val="0"/>
              </a:spcAft>
              <a:defRPr/>
            </a:pPr>
            <a:endParaRPr lang="en-US" sz="1800" dirty="0"/>
          </a:p>
          <a:p>
            <a:pPr defTabSz="914363" fontAlgn="auto">
              <a:spcAft>
                <a:spcPts val="0"/>
              </a:spcAft>
              <a:defRPr/>
            </a:pPr>
            <a:endParaRPr lang="en-US" sz="1800" dirty="0"/>
          </a:p>
          <a:p>
            <a:pPr defTabSz="914363" fontAlgn="auto">
              <a:spcAft>
                <a:spcPts val="0"/>
              </a:spcAft>
              <a:defRPr/>
            </a:pPr>
            <a:endParaRPr lang="en-US" sz="18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381001"/>
            <a:ext cx="7681913" cy="1523999"/>
          </a:xfrm>
        </p:spPr>
        <p:txBody>
          <a:bodyPr/>
          <a:lstStyle/>
          <a:p>
            <a:pPr algn="ctr" defTabSz="914363" fontAlgn="auto">
              <a:spcAft>
                <a:spcPts val="0"/>
              </a:spcAft>
              <a:defRPr/>
            </a:pPr>
            <a:r>
              <a:rPr lang="en-US" dirty="0"/>
              <a:t>Street Projects</a:t>
            </a:r>
            <a:br>
              <a:rPr lang="en-US" dirty="0"/>
            </a:br>
            <a:r>
              <a:rPr lang="en-US" sz="3600" dirty="0"/>
              <a:t>Overlays &amp; Base</a:t>
            </a:r>
            <a:br>
              <a:rPr lang="en-US" dirty="0"/>
            </a:br>
            <a:endParaRPr dirty="0"/>
          </a:p>
        </p:txBody>
      </p:sp>
      <p:sp>
        <p:nvSpPr>
          <p:cNvPr id="3" name="Subtitle 2"/>
          <p:cNvSpPr>
            <a:spLocks noGrp="1"/>
          </p:cNvSpPr>
          <p:nvPr>
            <p:ph type="subTitle" idx="1"/>
          </p:nvPr>
        </p:nvSpPr>
        <p:spPr>
          <a:xfrm>
            <a:off x="730250" y="2514599"/>
            <a:ext cx="7681913" cy="3962399"/>
          </a:xfrm>
        </p:spPr>
        <p:txBody>
          <a:bodyPr rtlCol="0">
            <a:normAutofit/>
          </a:bodyPr>
          <a:lstStyle/>
          <a:p>
            <a:pPr defTabSz="914363" fontAlgn="auto">
              <a:spcAft>
                <a:spcPts val="0"/>
              </a:spcAft>
              <a:defRPr/>
            </a:pPr>
            <a:r>
              <a:rPr lang="en-US" sz="2000" b="1" dirty="0"/>
              <a:t>E Pierce Street, Strong West to bridge	Park Street, A to B Street    </a:t>
            </a:r>
          </a:p>
          <a:p>
            <a:pPr defTabSz="914363" fontAlgn="auto">
              <a:spcAft>
                <a:spcPts val="0"/>
              </a:spcAft>
              <a:defRPr/>
            </a:pPr>
            <a:r>
              <a:rPr lang="en-US" sz="2000" b="1" dirty="0"/>
              <a:t>	</a:t>
            </a:r>
          </a:p>
          <a:p>
            <a:pPr defTabSz="914363" fontAlgn="auto">
              <a:spcAft>
                <a:spcPts val="0"/>
              </a:spcAft>
              <a:defRPr/>
            </a:pPr>
            <a:r>
              <a:rPr lang="en-US" sz="2000" b="1" dirty="0"/>
              <a:t>Pine Street, Walker to Ridge	          Wichita, 6</a:t>
            </a:r>
            <a:r>
              <a:rPr lang="en-US" sz="2000" b="1" baseline="30000" dirty="0"/>
              <a:t>th</a:t>
            </a:r>
            <a:r>
              <a:rPr lang="en-US" sz="2000" b="1" dirty="0"/>
              <a:t> Street-7</a:t>
            </a:r>
            <a:r>
              <a:rPr lang="en-US" sz="2000" b="1" baseline="30000" dirty="0"/>
              <a:t>th</a:t>
            </a:r>
            <a:r>
              <a:rPr lang="en-US" sz="2000" b="1" dirty="0"/>
              <a:t> Street</a:t>
            </a:r>
          </a:p>
          <a:p>
            <a:pPr defTabSz="914363" fontAlgn="auto">
              <a:spcAft>
                <a:spcPts val="0"/>
              </a:spcAft>
              <a:defRPr/>
            </a:pPr>
            <a:r>
              <a:rPr lang="en-US" sz="2000" b="1" dirty="0"/>
              <a:t>	</a:t>
            </a:r>
            <a:endParaRPr lang="en-US" sz="2000" dirty="0"/>
          </a:p>
          <a:p>
            <a:pPr defTabSz="914363" fontAlgn="auto">
              <a:spcAft>
                <a:spcPts val="0"/>
              </a:spcAft>
              <a:defRPr/>
            </a:pPr>
            <a:r>
              <a:rPr lang="en-US" sz="2000" b="1" dirty="0"/>
              <a:t>Adams Street, Main to 1</a:t>
            </a:r>
            <a:r>
              <a:rPr lang="en-US" sz="2000" b="1" baseline="30000" dirty="0"/>
              <a:t>st</a:t>
            </a:r>
            <a:r>
              <a:rPr lang="en-US" sz="2000" b="1" dirty="0"/>
              <a:t> Street	          Swallow, Main Street to bridge</a:t>
            </a:r>
          </a:p>
          <a:p>
            <a:pPr defTabSz="914363" fontAlgn="auto">
              <a:spcAft>
                <a:spcPts val="0"/>
              </a:spcAft>
              <a:defRPr/>
            </a:pPr>
            <a:endParaRPr lang="en-US" sz="2000" b="1" dirty="0"/>
          </a:p>
          <a:p>
            <a:pPr defTabSz="914363" fontAlgn="auto">
              <a:spcAft>
                <a:spcPts val="0"/>
              </a:spcAft>
              <a:defRPr/>
            </a:pPr>
            <a:r>
              <a:rPr lang="en-US" sz="2000" b="1" dirty="0"/>
              <a:t>Coal Street, Ash to Robin			Oak Hill </a:t>
            </a:r>
            <a:r>
              <a:rPr lang="en-US" sz="2000" b="1" dirty="0" err="1"/>
              <a:t>Cemetary</a:t>
            </a:r>
            <a:endParaRPr lang="en-US" sz="2000" b="1" dirty="0"/>
          </a:p>
          <a:p>
            <a:pPr defTabSz="914363" fontAlgn="auto">
              <a:spcAft>
                <a:spcPts val="0"/>
              </a:spcAft>
              <a:defRPr/>
            </a:pPr>
            <a:r>
              <a:rPr lang="en-US" sz="2000" b="1" dirty="0"/>
              <a:t>					</a:t>
            </a:r>
          </a:p>
          <a:p>
            <a:pPr defTabSz="914363" fontAlgn="auto">
              <a:spcAft>
                <a:spcPts val="0"/>
              </a:spcAft>
              <a:defRPr/>
            </a:pPr>
            <a:r>
              <a:rPr lang="en-US" sz="2000" b="1" dirty="0"/>
              <a:t>3</a:t>
            </a:r>
            <a:r>
              <a:rPr lang="en-US" sz="2000" b="1" baseline="30000" dirty="0"/>
              <a:t>rd</a:t>
            </a:r>
            <a:r>
              <a:rPr lang="en-US" sz="2000" b="1" dirty="0"/>
              <a:t> Street, Wyandotte-RR Tracks		Central, 9</a:t>
            </a:r>
            <a:r>
              <a:rPr lang="en-US" sz="2000" b="1" baseline="30000" dirty="0"/>
              <a:t>th</a:t>
            </a:r>
            <a:r>
              <a:rPr lang="en-US" sz="2000" b="1" dirty="0"/>
              <a:t> Street to end</a:t>
            </a:r>
          </a:p>
          <a:p>
            <a:pPr defTabSz="914363" fontAlgn="auto">
              <a:spcAft>
                <a:spcPts val="0"/>
              </a:spcAft>
              <a:defRPr/>
            </a:pPr>
            <a:r>
              <a:rPr lang="en-US" sz="2000" b="1" dirty="0"/>
              <a:t>					  (Base and overlay)</a:t>
            </a:r>
          </a:p>
          <a:p>
            <a:pPr defTabSz="914363" fontAlgn="auto">
              <a:spcAft>
                <a:spcPts val="0"/>
              </a:spcAft>
              <a:defRPr/>
            </a:pPr>
            <a:r>
              <a:rPr lang="en-US" sz="2000" b="1" dirty="0"/>
              <a:t>Cherokee, 3</a:t>
            </a:r>
            <a:r>
              <a:rPr lang="en-US" sz="2000" b="1" baseline="30000" dirty="0"/>
              <a:t>rd</a:t>
            </a:r>
            <a:r>
              <a:rPr lang="en-US" sz="2000" b="1" dirty="0"/>
              <a:t> Street-6</a:t>
            </a:r>
            <a:r>
              <a:rPr lang="en-US" sz="2000" b="1" baseline="30000" dirty="0"/>
              <a:t>th</a:t>
            </a:r>
            <a:r>
              <a:rPr lang="en-US" sz="2000" b="1" dirty="0"/>
              <a:t> Street		</a:t>
            </a:r>
          </a:p>
          <a:p>
            <a:pPr defTabSz="914363" fontAlgn="auto">
              <a:spcAft>
                <a:spcPts val="0"/>
              </a:spcAft>
              <a:defRPr/>
            </a:pPr>
            <a:endParaRPr lang="en-US" sz="1800" b="1" dirty="0"/>
          </a:p>
        </p:txBody>
      </p:sp>
    </p:spTree>
    <p:extLst>
      <p:ext uri="{BB962C8B-B14F-4D97-AF65-F5344CB8AC3E}">
        <p14:creationId xmlns:p14="http://schemas.microsoft.com/office/powerpoint/2010/main" val="410401572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381001"/>
            <a:ext cx="7681913" cy="914399"/>
          </a:xfrm>
        </p:spPr>
        <p:txBody>
          <a:bodyPr/>
          <a:lstStyle/>
          <a:p>
            <a:pPr algn="ctr" defTabSz="914363" fontAlgn="auto">
              <a:spcAft>
                <a:spcPts val="0"/>
              </a:spcAft>
              <a:defRPr/>
            </a:pPr>
            <a:r>
              <a:rPr lang="en-US" dirty="0"/>
              <a:t>Utility Projects</a:t>
            </a:r>
            <a:br>
              <a:rPr lang="en-US" dirty="0"/>
            </a:br>
            <a:endParaRPr dirty="0"/>
          </a:p>
        </p:txBody>
      </p:sp>
      <p:sp>
        <p:nvSpPr>
          <p:cNvPr id="3" name="Subtitle 2"/>
          <p:cNvSpPr>
            <a:spLocks noGrp="1"/>
          </p:cNvSpPr>
          <p:nvPr>
            <p:ph type="subTitle" idx="1"/>
          </p:nvPr>
        </p:nvSpPr>
        <p:spPr>
          <a:xfrm>
            <a:off x="2743200" y="1447800"/>
            <a:ext cx="5668963" cy="5257799"/>
          </a:xfrm>
        </p:spPr>
        <p:txBody>
          <a:bodyPr rtlCol="0">
            <a:normAutofit/>
          </a:bodyPr>
          <a:lstStyle/>
          <a:p>
            <a:pPr defTabSz="914363" fontAlgn="auto">
              <a:spcAft>
                <a:spcPts val="0"/>
              </a:spcAft>
              <a:defRPr/>
            </a:pPr>
            <a:r>
              <a:rPr lang="en-US" sz="1800" b="1" dirty="0"/>
              <a:t> WATER PLANT</a:t>
            </a:r>
          </a:p>
          <a:p>
            <a:pPr defTabSz="914363" fontAlgn="auto">
              <a:spcAft>
                <a:spcPts val="0"/>
              </a:spcAft>
              <a:defRPr/>
            </a:pPr>
            <a:r>
              <a:rPr lang="en-US" sz="1800" b="1" dirty="0"/>
              <a:t>	- Transformer</a:t>
            </a:r>
          </a:p>
          <a:p>
            <a:pPr defTabSz="914363" fontAlgn="auto">
              <a:spcAft>
                <a:spcPts val="0"/>
              </a:spcAft>
              <a:defRPr/>
            </a:pPr>
            <a:r>
              <a:rPr lang="en-US" sz="1800" b="1" dirty="0"/>
              <a:t>	- Clearwell Repairs</a:t>
            </a:r>
          </a:p>
          <a:p>
            <a:pPr defTabSz="914363" fontAlgn="auto">
              <a:spcAft>
                <a:spcPts val="0"/>
              </a:spcAft>
              <a:defRPr/>
            </a:pPr>
            <a:r>
              <a:rPr lang="en-US" sz="1800" b="1" dirty="0"/>
              <a:t>	- Belt Press</a:t>
            </a:r>
          </a:p>
          <a:p>
            <a:pPr defTabSz="914363" fontAlgn="auto">
              <a:spcAft>
                <a:spcPts val="0"/>
              </a:spcAft>
              <a:defRPr/>
            </a:pPr>
            <a:r>
              <a:rPr lang="en-US" sz="1800" b="1" dirty="0"/>
              <a:t>	- Turbidity Meter</a:t>
            </a:r>
          </a:p>
          <a:p>
            <a:pPr defTabSz="914363" fontAlgn="auto">
              <a:spcAft>
                <a:spcPts val="0"/>
              </a:spcAft>
              <a:defRPr/>
            </a:pPr>
            <a:endParaRPr lang="en-US" sz="1800" b="1" dirty="0"/>
          </a:p>
          <a:p>
            <a:pPr defTabSz="914363" fontAlgn="auto">
              <a:spcAft>
                <a:spcPts val="0"/>
              </a:spcAft>
              <a:defRPr/>
            </a:pPr>
            <a:r>
              <a:rPr lang="en-US" sz="1800" b="1" dirty="0"/>
              <a:t>KIAMICHI WATER LINE</a:t>
            </a:r>
          </a:p>
          <a:p>
            <a:pPr defTabSz="914363" fontAlgn="auto">
              <a:spcAft>
                <a:spcPts val="0"/>
              </a:spcAft>
              <a:defRPr/>
            </a:pPr>
            <a:r>
              <a:rPr lang="en-US" sz="2400" b="1" dirty="0"/>
              <a:t>	</a:t>
            </a:r>
            <a:r>
              <a:rPr lang="en-US" sz="1800" b="1" dirty="0"/>
              <a:t>-2,000 feet 16” line</a:t>
            </a:r>
          </a:p>
          <a:p>
            <a:pPr defTabSz="914363" fontAlgn="auto">
              <a:spcAft>
                <a:spcPts val="0"/>
              </a:spcAft>
              <a:defRPr/>
            </a:pPr>
            <a:endParaRPr lang="en-US" sz="1800" b="1" dirty="0"/>
          </a:p>
          <a:p>
            <a:pPr defTabSz="914363" fontAlgn="auto">
              <a:spcAft>
                <a:spcPts val="0"/>
              </a:spcAft>
              <a:defRPr/>
            </a:pPr>
            <a:r>
              <a:rPr lang="en-US" sz="1800" b="1" dirty="0"/>
              <a:t>ADAMS SEWER MAIN PROJECT (CDBG)</a:t>
            </a:r>
          </a:p>
          <a:p>
            <a:pPr defTabSz="914363" fontAlgn="auto">
              <a:spcAft>
                <a:spcPts val="0"/>
              </a:spcAft>
              <a:defRPr/>
            </a:pPr>
            <a:endParaRPr lang="en-US" sz="1800" b="1" dirty="0"/>
          </a:p>
          <a:p>
            <a:pPr defTabSz="914363" fontAlgn="auto">
              <a:spcAft>
                <a:spcPts val="0"/>
              </a:spcAft>
              <a:defRPr/>
            </a:pPr>
            <a:r>
              <a:rPr lang="en-US" sz="1800" b="1" dirty="0"/>
              <a:t>WEST SEWER PLANT </a:t>
            </a:r>
          </a:p>
          <a:p>
            <a:pPr defTabSz="914363" fontAlgn="auto">
              <a:spcAft>
                <a:spcPts val="0"/>
              </a:spcAft>
              <a:defRPr/>
            </a:pPr>
            <a:r>
              <a:rPr lang="en-US" sz="1800" b="1" dirty="0"/>
              <a:t>	-Grit Removal Unit</a:t>
            </a:r>
          </a:p>
          <a:p>
            <a:pPr defTabSz="914363" fontAlgn="auto">
              <a:spcAft>
                <a:spcPts val="0"/>
              </a:spcAft>
              <a:defRPr/>
            </a:pPr>
            <a:endParaRPr lang="en-US" sz="1800" b="1" dirty="0"/>
          </a:p>
          <a:p>
            <a:pPr defTabSz="914363" fontAlgn="auto">
              <a:spcAft>
                <a:spcPts val="0"/>
              </a:spcAft>
              <a:defRPr/>
            </a:pPr>
            <a:r>
              <a:rPr lang="en-US" sz="1800" b="1" dirty="0"/>
              <a:t>COAL CREEK PUMP STATION</a:t>
            </a:r>
          </a:p>
          <a:p>
            <a:pPr defTabSz="914363" fontAlgn="auto">
              <a:spcAft>
                <a:spcPts val="0"/>
              </a:spcAft>
              <a:defRPr/>
            </a:pPr>
            <a:r>
              <a:rPr lang="en-US" sz="1800" b="1" dirty="0"/>
              <a:t>	-Sediment Removal</a:t>
            </a:r>
          </a:p>
          <a:p>
            <a:pPr defTabSz="914363" fontAlgn="auto">
              <a:spcAft>
                <a:spcPts val="0"/>
              </a:spcAft>
              <a:defRPr/>
            </a:pPr>
            <a:r>
              <a:rPr lang="en-US" sz="1800" b="1" dirty="0"/>
              <a:t>	-Electrical Upgrades</a:t>
            </a:r>
          </a:p>
          <a:p>
            <a:pPr defTabSz="914363" fontAlgn="auto">
              <a:spcAft>
                <a:spcPts val="0"/>
              </a:spcAft>
              <a:defRPr/>
            </a:pPr>
            <a:endParaRPr lang="en-US" sz="1800" b="1" dirty="0"/>
          </a:p>
          <a:p>
            <a:pPr defTabSz="914363" fontAlgn="auto">
              <a:spcAft>
                <a:spcPts val="0"/>
              </a:spcAft>
              <a:defRPr/>
            </a:pPr>
            <a:r>
              <a:rPr lang="en-US" sz="1800" b="1" dirty="0"/>
              <a:t>HYDROLOGY STUDY</a:t>
            </a:r>
          </a:p>
          <a:p>
            <a:pPr defTabSz="914363" fontAlgn="auto">
              <a:spcAft>
                <a:spcPts val="0"/>
              </a:spcAft>
              <a:defRPr/>
            </a:pPr>
            <a:r>
              <a:rPr lang="en-US" sz="1800" b="1" dirty="0"/>
              <a:t>	-90% Complete</a:t>
            </a:r>
          </a:p>
          <a:p>
            <a:pPr defTabSz="914363" fontAlgn="auto">
              <a:spcAft>
                <a:spcPts val="0"/>
              </a:spcAft>
              <a:defRPr/>
            </a:pPr>
            <a:endParaRPr lang="en-US" sz="1800" b="1" dirty="0"/>
          </a:p>
          <a:p>
            <a:pPr defTabSz="914363" fontAlgn="auto">
              <a:spcAft>
                <a:spcPts val="0"/>
              </a:spcAft>
              <a:defRPr/>
            </a:pPr>
            <a:endParaRPr lang="en-US" sz="1800" dirty="0"/>
          </a:p>
          <a:p>
            <a:pPr defTabSz="914363" fontAlgn="auto">
              <a:spcAft>
                <a:spcPts val="0"/>
              </a:spcAft>
              <a:defRPr/>
            </a:pPr>
            <a:endParaRPr lang="en-US" sz="1800" dirty="0"/>
          </a:p>
        </p:txBody>
      </p:sp>
    </p:spTree>
    <p:extLst>
      <p:ext uri="{BB962C8B-B14F-4D97-AF65-F5344CB8AC3E}">
        <p14:creationId xmlns:p14="http://schemas.microsoft.com/office/powerpoint/2010/main" val="270788778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381001"/>
            <a:ext cx="7681913" cy="914399"/>
          </a:xfrm>
        </p:spPr>
        <p:txBody>
          <a:bodyPr/>
          <a:lstStyle/>
          <a:p>
            <a:pPr algn="ctr" defTabSz="914363" fontAlgn="auto">
              <a:spcAft>
                <a:spcPts val="0"/>
              </a:spcAft>
              <a:defRPr/>
            </a:pPr>
            <a:r>
              <a:rPr lang="en-US" dirty="0"/>
              <a:t>Community Services Projects</a:t>
            </a:r>
            <a:br>
              <a:rPr lang="en-US" dirty="0"/>
            </a:br>
            <a:endParaRPr dirty="0"/>
          </a:p>
        </p:txBody>
      </p:sp>
      <p:sp>
        <p:nvSpPr>
          <p:cNvPr id="3" name="Subtitle 2"/>
          <p:cNvSpPr>
            <a:spLocks noGrp="1"/>
          </p:cNvSpPr>
          <p:nvPr>
            <p:ph type="subTitle" idx="1"/>
          </p:nvPr>
        </p:nvSpPr>
        <p:spPr>
          <a:xfrm>
            <a:off x="838200" y="2057400"/>
            <a:ext cx="7573963" cy="4648199"/>
          </a:xfrm>
        </p:spPr>
        <p:txBody>
          <a:bodyPr rtlCol="0">
            <a:normAutofit/>
          </a:bodyPr>
          <a:lstStyle/>
          <a:p>
            <a:pPr algn="ctr" defTabSz="914363" fontAlgn="auto">
              <a:spcAft>
                <a:spcPts val="0"/>
              </a:spcAft>
              <a:defRPr/>
            </a:pPr>
            <a:r>
              <a:rPr lang="en-US" sz="1800" b="1" dirty="0"/>
              <a:t> </a:t>
            </a:r>
            <a:r>
              <a:rPr lang="en-US" b="1" dirty="0"/>
              <a:t> MULLEN PARK SPLASH PAD</a:t>
            </a:r>
          </a:p>
          <a:p>
            <a:pPr defTabSz="914363" fontAlgn="auto">
              <a:spcAft>
                <a:spcPts val="0"/>
              </a:spcAft>
              <a:defRPr/>
            </a:pPr>
            <a:endParaRPr lang="en-US" b="1" dirty="0"/>
          </a:p>
          <a:p>
            <a:pPr algn="ctr" defTabSz="914363" fontAlgn="auto">
              <a:spcAft>
                <a:spcPts val="0"/>
              </a:spcAft>
              <a:defRPr/>
            </a:pPr>
            <a:r>
              <a:rPr lang="en-US" b="1" dirty="0"/>
              <a:t>LEADERSHIP PARK</a:t>
            </a:r>
          </a:p>
          <a:p>
            <a:pPr algn="ctr" defTabSz="914363" fontAlgn="auto">
              <a:spcAft>
                <a:spcPts val="0"/>
              </a:spcAft>
              <a:defRPr/>
            </a:pPr>
            <a:r>
              <a:rPr lang="en-US" sz="2400" b="1" dirty="0"/>
              <a:t>B &amp; Jefferson Park</a:t>
            </a:r>
          </a:p>
          <a:p>
            <a:pPr algn="ctr" defTabSz="914363" fontAlgn="auto">
              <a:spcAft>
                <a:spcPts val="0"/>
              </a:spcAft>
              <a:defRPr/>
            </a:pPr>
            <a:endParaRPr lang="en-US" b="1" dirty="0"/>
          </a:p>
          <a:p>
            <a:pPr algn="ctr" defTabSz="914363" fontAlgn="auto">
              <a:spcAft>
                <a:spcPts val="0"/>
              </a:spcAft>
              <a:defRPr/>
            </a:pPr>
            <a:r>
              <a:rPr lang="en-US" b="1" dirty="0"/>
              <a:t>ARVEST PARK PHASE 2</a:t>
            </a:r>
          </a:p>
          <a:p>
            <a:pPr defTabSz="914363" fontAlgn="auto">
              <a:spcAft>
                <a:spcPts val="0"/>
              </a:spcAft>
              <a:defRPr/>
            </a:pPr>
            <a:endParaRPr lang="en-US" b="1" dirty="0"/>
          </a:p>
          <a:p>
            <a:pPr defTabSz="914363" fontAlgn="auto">
              <a:spcAft>
                <a:spcPts val="0"/>
              </a:spcAft>
              <a:defRPr/>
            </a:pPr>
            <a:endParaRPr lang="en-US" b="1" dirty="0"/>
          </a:p>
          <a:p>
            <a:pPr defTabSz="914363" fontAlgn="auto">
              <a:spcAft>
                <a:spcPts val="0"/>
              </a:spcAft>
              <a:defRPr/>
            </a:pPr>
            <a:endParaRPr lang="en-US" sz="1800" b="1" dirty="0"/>
          </a:p>
          <a:p>
            <a:pPr defTabSz="914363" fontAlgn="auto">
              <a:spcAft>
                <a:spcPts val="0"/>
              </a:spcAft>
              <a:defRPr/>
            </a:pPr>
            <a:endParaRPr lang="en-US" sz="1800" dirty="0"/>
          </a:p>
          <a:p>
            <a:pPr defTabSz="914363" fontAlgn="auto">
              <a:spcAft>
                <a:spcPts val="0"/>
              </a:spcAft>
              <a:defRPr/>
            </a:pPr>
            <a:endParaRPr lang="en-US" sz="1800" dirty="0"/>
          </a:p>
        </p:txBody>
      </p:sp>
    </p:spTree>
    <p:extLst>
      <p:ext uri="{BB962C8B-B14F-4D97-AF65-F5344CB8AC3E}">
        <p14:creationId xmlns:p14="http://schemas.microsoft.com/office/powerpoint/2010/main" val="284137456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381001"/>
            <a:ext cx="7681913" cy="914399"/>
          </a:xfrm>
        </p:spPr>
        <p:txBody>
          <a:bodyPr/>
          <a:lstStyle/>
          <a:p>
            <a:pPr algn="ctr" defTabSz="914363" fontAlgn="auto">
              <a:spcAft>
                <a:spcPts val="0"/>
              </a:spcAft>
              <a:defRPr/>
            </a:pPr>
            <a:r>
              <a:rPr lang="en-US" dirty="0"/>
              <a:t>Miscellaneous Projects</a:t>
            </a:r>
            <a:br>
              <a:rPr lang="en-US" dirty="0"/>
            </a:br>
            <a:endParaRPr dirty="0"/>
          </a:p>
        </p:txBody>
      </p:sp>
      <p:sp>
        <p:nvSpPr>
          <p:cNvPr id="3" name="Subtitle 2"/>
          <p:cNvSpPr>
            <a:spLocks noGrp="1"/>
          </p:cNvSpPr>
          <p:nvPr>
            <p:ph type="subTitle" idx="1"/>
          </p:nvPr>
        </p:nvSpPr>
        <p:spPr>
          <a:xfrm>
            <a:off x="838200" y="1828800"/>
            <a:ext cx="7573963" cy="4876799"/>
          </a:xfrm>
        </p:spPr>
        <p:txBody>
          <a:bodyPr rtlCol="0">
            <a:normAutofit/>
          </a:bodyPr>
          <a:lstStyle/>
          <a:p>
            <a:pPr algn="ctr" defTabSz="914363" fontAlgn="auto">
              <a:spcAft>
                <a:spcPts val="0"/>
              </a:spcAft>
              <a:defRPr/>
            </a:pPr>
            <a:r>
              <a:rPr lang="en-US" sz="1800" b="1" dirty="0"/>
              <a:t> </a:t>
            </a:r>
            <a:endParaRPr lang="en-US" sz="2400" b="1" dirty="0"/>
          </a:p>
          <a:p>
            <a:pPr defTabSz="914363" fontAlgn="auto">
              <a:spcAft>
                <a:spcPts val="0"/>
              </a:spcAft>
              <a:defRPr/>
            </a:pPr>
            <a:endParaRPr lang="en-US" sz="1600" b="1" dirty="0"/>
          </a:p>
          <a:p>
            <a:pPr algn="ctr" defTabSz="914363" fontAlgn="auto">
              <a:spcAft>
                <a:spcPts val="0"/>
              </a:spcAft>
              <a:defRPr/>
            </a:pPr>
            <a:r>
              <a:rPr lang="en-US" b="1" dirty="0"/>
              <a:t>SIDEWALKS</a:t>
            </a:r>
            <a:r>
              <a:rPr lang="en-US" sz="2400" b="1" dirty="0"/>
              <a:t> </a:t>
            </a:r>
          </a:p>
          <a:p>
            <a:pPr marL="342900" indent="-342900" algn="ctr" defTabSz="914363" fontAlgn="auto">
              <a:spcAft>
                <a:spcPts val="0"/>
              </a:spcAft>
              <a:buFontTx/>
              <a:buChar char="-"/>
              <a:defRPr/>
            </a:pPr>
            <a:r>
              <a:rPr lang="en-US" sz="2400" b="1" dirty="0"/>
              <a:t>Wade Watts Corridor</a:t>
            </a:r>
          </a:p>
          <a:p>
            <a:pPr algn="ctr" defTabSz="914363" fontAlgn="auto">
              <a:spcAft>
                <a:spcPts val="0"/>
              </a:spcAft>
              <a:defRPr/>
            </a:pPr>
            <a:r>
              <a:rPr lang="en-US" sz="2400" b="1" dirty="0"/>
              <a:t>- Strong Blvd, Electric to Polk</a:t>
            </a:r>
          </a:p>
          <a:p>
            <a:pPr defTabSz="914363" fontAlgn="auto">
              <a:spcAft>
                <a:spcPts val="0"/>
              </a:spcAft>
              <a:defRPr/>
            </a:pPr>
            <a:endParaRPr lang="en-US" sz="2400" b="1" dirty="0"/>
          </a:p>
          <a:p>
            <a:pPr algn="ctr" defTabSz="914363" fontAlgn="auto">
              <a:spcAft>
                <a:spcPts val="0"/>
              </a:spcAft>
              <a:defRPr/>
            </a:pPr>
            <a:r>
              <a:rPr lang="en-US" b="1" dirty="0"/>
              <a:t>BIKE LANES </a:t>
            </a:r>
          </a:p>
          <a:p>
            <a:pPr algn="ctr" defTabSz="914363" fontAlgn="auto">
              <a:spcAft>
                <a:spcPts val="0"/>
              </a:spcAft>
              <a:defRPr/>
            </a:pPr>
            <a:r>
              <a:rPr lang="en-US" sz="2400" b="1" dirty="0"/>
              <a:t>Miscellaneous Locations</a:t>
            </a:r>
          </a:p>
          <a:p>
            <a:pPr algn="ctr" defTabSz="914363" fontAlgn="auto">
              <a:spcAft>
                <a:spcPts val="0"/>
              </a:spcAft>
              <a:defRPr/>
            </a:pPr>
            <a:endParaRPr lang="en-US" b="1" dirty="0"/>
          </a:p>
          <a:p>
            <a:pPr algn="ctr" defTabSz="914363" fontAlgn="auto">
              <a:spcAft>
                <a:spcPts val="0"/>
              </a:spcAft>
              <a:defRPr/>
            </a:pPr>
            <a:r>
              <a:rPr lang="en-US" b="1" dirty="0"/>
              <a:t>ROTARY PARK</a:t>
            </a:r>
          </a:p>
          <a:p>
            <a:pPr algn="ctr" defTabSz="914363" fontAlgn="auto">
              <a:spcAft>
                <a:spcPts val="0"/>
              </a:spcAft>
              <a:defRPr/>
            </a:pPr>
            <a:r>
              <a:rPr lang="en-US" sz="2400" b="1" dirty="0"/>
              <a:t>- Walking Trail Overlay</a:t>
            </a:r>
          </a:p>
          <a:p>
            <a:pPr defTabSz="914363" fontAlgn="auto">
              <a:spcAft>
                <a:spcPts val="0"/>
              </a:spcAft>
              <a:defRPr/>
            </a:pPr>
            <a:endParaRPr lang="en-US" sz="2400" b="1" dirty="0"/>
          </a:p>
          <a:p>
            <a:pPr defTabSz="914363" fontAlgn="auto">
              <a:spcAft>
                <a:spcPts val="0"/>
              </a:spcAft>
              <a:defRPr/>
            </a:pPr>
            <a:endParaRPr lang="en-US" sz="1800" b="1" dirty="0"/>
          </a:p>
          <a:p>
            <a:pPr defTabSz="914363" fontAlgn="auto">
              <a:spcAft>
                <a:spcPts val="0"/>
              </a:spcAft>
              <a:defRPr/>
            </a:pPr>
            <a:endParaRPr lang="en-US" sz="1800" dirty="0"/>
          </a:p>
          <a:p>
            <a:pPr defTabSz="914363" fontAlgn="auto">
              <a:spcAft>
                <a:spcPts val="0"/>
              </a:spcAft>
              <a:defRPr/>
            </a:pPr>
            <a:endParaRPr lang="en-US" sz="1800" dirty="0"/>
          </a:p>
        </p:txBody>
      </p:sp>
    </p:spTree>
    <p:extLst>
      <p:ext uri="{BB962C8B-B14F-4D97-AF65-F5344CB8AC3E}">
        <p14:creationId xmlns:p14="http://schemas.microsoft.com/office/powerpoint/2010/main" val="1167482624"/>
      </p:ext>
    </p:extLst>
  </p:cSld>
  <p:clrMapOvr>
    <a:masterClrMapping/>
  </p:clrMapOvr>
  <p:transition>
    <p:fade/>
  </p:transition>
</p:sld>
</file>

<file path=ppt/theme/theme1.xml><?xml version="1.0" encoding="utf-8"?>
<a:theme xmlns:a="http://schemas.openxmlformats.org/drawingml/2006/main" name="Ppt0000038">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Ppt0000038</Template>
  <TotalTime>326</TotalTime>
  <Words>605</Words>
  <Application>Microsoft Office PowerPoint</Application>
  <PresentationFormat>On-screen Show (4:3)</PresentationFormat>
  <Paragraphs>94</Paragraphs>
  <Slides>7</Slides>
  <Notes>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4" baseType="lpstr">
      <vt:lpstr>Arial</vt:lpstr>
      <vt:lpstr>Calibri</vt:lpstr>
      <vt:lpstr>Courier New</vt:lpstr>
      <vt:lpstr>Wingdings</vt:lpstr>
      <vt:lpstr>Ppt0000038</vt:lpstr>
      <vt:lpstr>White with Courier font for code slides</vt:lpstr>
      <vt:lpstr>Microsoft Excel 97-2003 Worksheet</vt:lpstr>
      <vt:lpstr>PowerPoint Presentation</vt:lpstr>
      <vt:lpstr>City of McAlester </vt:lpstr>
      <vt:lpstr>Storm Water Projects </vt:lpstr>
      <vt:lpstr>Street Projects Overlays &amp; Base </vt:lpstr>
      <vt:lpstr>Utility Projects </vt:lpstr>
      <vt:lpstr>Community Services Projects </vt:lpstr>
      <vt:lpstr>Miscellaneous Projects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keywords/>
  <cp:lastModifiedBy>Susan Hooper</cp:lastModifiedBy>
  <cp:revision>48</cp:revision>
  <cp:lastPrinted>2020-03-10T15:21:11Z</cp:lastPrinted>
  <dcterms:created xsi:type="dcterms:W3CDTF">2013-02-26T15:46:01Z</dcterms:created>
  <dcterms:modified xsi:type="dcterms:W3CDTF">2020-03-10T15:23:58Z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TC102867299990</vt:lpwstr>
  </property>
</Properties>
</file>